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4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D5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OBERNACI&#211;N\2018\Febrero\Informes%20Satisfacci&#243;n%20-%20Jorge%20Londo&#241;o\Tercer%20trimestre%202017\Informe%20Medici&#243;n%20de%20la%20satisfacci&#243;n%20en%20respuestas%20de%20PQRSD%20tercer%20trimestre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OBERNACI&#211;N\2018\Febrero\Informes%20Satisfacci&#243;n%20-%20Jorge%20Londo&#241;o\Tercer%20trimestre%202017\Informe%20Medici&#243;n%20de%20la%20satisfacci&#243;n%20en%20respuestas%20de%20PQRSD%20tercer%20trimestre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OBERNACI&#211;N\2018\Febrero\Informes%20Satisfacci&#243;n%20-%20Jorge%20Londo&#241;o\Tercer%20trimestre%202017\Informe%20Medici&#243;n%20de%20la%20satisfacci&#243;n%20en%20respuestas%20de%20PQRSD%20tercer%20trimestre%20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OBERNACI&#211;N\2018\Febrero\Informes%20Satisfacci&#243;n%20-%20Jorge%20Londo&#241;o\Tercer%20trimestre%202017\Informe%20Medici&#243;n%20de%20la%20satisfacci&#243;n%20en%20respuestas%20de%20PQRSD%20tercer%20trimestre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1.    ¿Obtuvo respuesta frente a su petición, queja, reclamo o Sugerencia?</a:t>
            </a:r>
          </a:p>
        </c:rich>
      </c:tx>
      <c:layout>
        <c:manualLayout>
          <c:xMode val="edge"/>
          <c:yMode val="edge"/>
          <c:x val="9.6573503886021067E-2"/>
          <c:y val="2.1383646527986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Encuesta!$C$10</c:f>
              <c:strCache>
                <c:ptCount val="1"/>
                <c:pt idx="0">
                  <c:v>1.    ¿Obtuvo respuesta frente a su petición, queja, reclamo o Sugerencia?</c:v>
                </c:pt>
              </c:strCache>
            </c:strRef>
          </c:tx>
          <c:dPt>
            <c:idx val="0"/>
            <c:bubble3D val="0"/>
            <c:spPr>
              <a:solidFill>
                <a:srgbClr val="99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ACB-4AF6-B919-9A1A6D2665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Encuesta!$C$13:$C$14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Encuesta!$D$13:$D$14</c:f>
              <c:numCache>
                <c:formatCode>General</c:formatCode>
                <c:ptCount val="2"/>
                <c:pt idx="0">
                  <c:v>178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B-4AF6-B919-9A1A6D2665A9}"/>
            </c:ext>
          </c:extLst>
        </c:ser>
        <c:ser>
          <c:idx val="1"/>
          <c:order val="1"/>
          <c:tx>
            <c:strRef>
              <c:f>Encuesta!$E$12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Encuesta!$C$13:$C$14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Encuesta!$E$13:$E$15</c:f>
              <c:numCache>
                <c:formatCode>0%</c:formatCode>
                <c:ptCount val="3"/>
                <c:pt idx="0">
                  <c:v>0.65441176470588236</c:v>
                </c:pt>
                <c:pt idx="1">
                  <c:v>0.34558823529411764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B-4AF6-B919-9A1A6D266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3367121955826851"/>
          <c:y val="0.44135871540557831"/>
          <c:w val="0.10139127626437648"/>
          <c:h val="0.154671451215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2. ¿Considera que se le dio respuesta a su petición en tiempo oportuno?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Encuesta!$C$29</c:f>
              <c:strCache>
                <c:ptCount val="1"/>
                <c:pt idx="0">
                  <c:v>2. ¿Considera que se le dio respuesta a su petición en tiempo oportuno?</c:v>
                </c:pt>
              </c:strCache>
            </c:strRef>
          </c:tx>
          <c:dPt>
            <c:idx val="0"/>
            <c:bubble3D val="0"/>
            <c:spPr>
              <a:solidFill>
                <a:srgbClr val="99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155-4BDE-B33A-27A830E5018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Encuesta!$C$32:$C$33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Encuesta!$D$32:$D$33</c:f>
              <c:numCache>
                <c:formatCode>General</c:formatCode>
                <c:ptCount val="2"/>
                <c:pt idx="0">
                  <c:v>149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5-4BDE-B33A-27A830E5018F}"/>
            </c:ext>
          </c:extLst>
        </c:ser>
        <c:ser>
          <c:idx val="1"/>
          <c:order val="1"/>
          <c:tx>
            <c:strRef>
              <c:f>Encuesta!$E$31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Encuesta!$C$32:$C$33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Encuesta!$E$32:$E$34</c:f>
              <c:numCache>
                <c:formatCode>0%</c:formatCode>
                <c:ptCount val="3"/>
                <c:pt idx="0">
                  <c:v>0.54779411764705888</c:v>
                </c:pt>
                <c:pt idx="1">
                  <c:v>0.45220588235294118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5-4BDE-B33A-27A830E50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6185266408412722"/>
          <c:y val="0.55490356009529451"/>
          <c:w val="8.9415921194367129E-2"/>
          <c:h val="0.17449105540825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6889142975006781E-2"/>
          <c:y val="2.700556165720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Encuesta!$C$47</c:f>
              <c:strCache>
                <c:ptCount val="1"/>
                <c:pt idx="0">
                  <c:v>3. ¿Considera que la explicación por parte del Servidor acerca de su duda o Solicitud fue clara y precisa? Como la califica</c:v>
                </c:pt>
              </c:strCache>
            </c:strRef>
          </c:tx>
          <c:dPt>
            <c:idx val="0"/>
            <c:bubble3D val="0"/>
            <c:spPr>
              <a:solidFill>
                <a:srgbClr val="99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EB7-4853-8A0D-20CBF7ECBE0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Encuesta!$C$50:$C$52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TOTAL</c:v>
                </c:pt>
              </c:strCache>
            </c:strRef>
          </c:cat>
          <c:val>
            <c:numRef>
              <c:f>Encuesta!$D$50:$D$51</c:f>
              <c:numCache>
                <c:formatCode>General</c:formatCode>
                <c:ptCount val="2"/>
                <c:pt idx="0">
                  <c:v>126</c:v>
                </c:pt>
                <c:pt idx="1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7-4853-8A0D-20CBF7ECBE0F}"/>
            </c:ext>
          </c:extLst>
        </c:ser>
        <c:ser>
          <c:idx val="1"/>
          <c:order val="1"/>
          <c:tx>
            <c:strRef>
              <c:f>Encuesta!$E$31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Encuesta!$C$50:$C$52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TOTAL</c:v>
                </c:pt>
              </c:strCache>
            </c:strRef>
          </c:cat>
          <c:val>
            <c:numRef>
              <c:f>Encuesta!$E$32:$E$34</c:f>
              <c:numCache>
                <c:formatCode>0%</c:formatCode>
                <c:ptCount val="3"/>
                <c:pt idx="0">
                  <c:v>0.54779411764705888</c:v>
                </c:pt>
                <c:pt idx="1">
                  <c:v>0.45220588235294118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7-4853-8A0D-20CBF7ECB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5760561088704603"/>
          <c:y val="0.63667986111627939"/>
          <c:w val="8.9887778020823497E-2"/>
          <c:h val="0.16277974412761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Calificación</a:t>
            </a:r>
          </a:p>
        </c:rich>
      </c:tx>
      <c:layout>
        <c:manualLayout>
          <c:xMode val="edge"/>
          <c:yMode val="edge"/>
          <c:x val="0.3604145984323316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1202559055118112"/>
          <c:y val="0.26638451443569561"/>
          <c:w val="0.33304702537182851"/>
          <c:h val="0.55507837561971418"/>
        </c:manualLayout>
      </c:layout>
      <c:pieChart>
        <c:varyColors val="1"/>
        <c:ser>
          <c:idx val="0"/>
          <c:order val="0"/>
          <c:tx>
            <c:strRef>
              <c:f>Encuesta!$I$49</c:f>
              <c:strCache>
                <c:ptCount val="1"/>
                <c:pt idx="0">
                  <c:v>CALIFICACIÓN</c:v>
                </c:pt>
              </c:strCache>
            </c:strRef>
          </c:tx>
          <c:dPt>
            <c:idx val="0"/>
            <c:bubble3D val="0"/>
            <c:spPr>
              <a:solidFill>
                <a:srgbClr val="99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E3-4EAF-926A-97C77E132D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6E3-4EAF-926A-97C77E132D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Encuesta!$H$50:$H$52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Encuesta!$I$50:$I$52</c:f>
              <c:numCache>
                <c:formatCode>General</c:formatCode>
                <c:ptCount val="3"/>
                <c:pt idx="0">
                  <c:v>131</c:v>
                </c:pt>
                <c:pt idx="1">
                  <c:v>35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3-4EAF-926A-97C77E132DD3}"/>
            </c:ext>
          </c:extLst>
        </c:ser>
        <c:ser>
          <c:idx val="1"/>
          <c:order val="1"/>
          <c:tx>
            <c:strRef>
              <c:f>Encuesta!$J$49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Encuesta!$H$50:$H$52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Encuesta!$J$50:$J$53</c:f>
              <c:numCache>
                <c:formatCode>0%</c:formatCode>
                <c:ptCount val="4"/>
                <c:pt idx="0">
                  <c:v>0.48518518518518516</c:v>
                </c:pt>
                <c:pt idx="1">
                  <c:v>0.12962962962962962</c:v>
                </c:pt>
                <c:pt idx="2">
                  <c:v>0.38518518518518519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3-4EAF-926A-97C77E132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7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7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94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56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90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9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2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33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98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98243"/>
              </p:ext>
            </p:extLst>
          </p:nvPr>
        </p:nvGraphicFramePr>
        <p:xfrm>
          <a:off x="1924640" y="2318293"/>
          <a:ext cx="5257555" cy="41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490237"/>
              </p:ext>
            </p:extLst>
          </p:nvPr>
        </p:nvGraphicFramePr>
        <p:xfrm>
          <a:off x="1755635" y="2412127"/>
          <a:ext cx="6038042" cy="372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4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844530"/>
              </p:ext>
            </p:extLst>
          </p:nvPr>
        </p:nvGraphicFramePr>
        <p:xfrm>
          <a:off x="305633" y="2794696"/>
          <a:ext cx="4247029" cy="28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928881"/>
              </p:ext>
            </p:extLst>
          </p:nvPr>
        </p:nvGraphicFramePr>
        <p:xfrm>
          <a:off x="4552662" y="2794696"/>
          <a:ext cx="4224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0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7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1271" y="1529542"/>
            <a:ext cx="70485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dirty="0" smtClean="0">
                <a:solidFill>
                  <a:schemeClr val="bg1">
                    <a:lumMod val="50000"/>
                  </a:schemeClr>
                </a:solidFill>
              </a:rPr>
              <a:t>Gracias</a:t>
            </a:r>
          </a:p>
          <a:p>
            <a:pPr algn="ctr"/>
            <a:r>
              <a:rPr lang="es-CO" sz="5000" b="1" i="1" dirty="0" smtClean="0">
                <a:solidFill>
                  <a:schemeClr val="bg1">
                    <a:lumMod val="50000"/>
                  </a:schemeClr>
                </a:solidFill>
              </a:rPr>
              <a:t>!Somos ciudadanos sirviendo a ciudadanos!</a:t>
            </a:r>
            <a:endParaRPr lang="es-CO" sz="5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52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FELIPE RAMIREZ BARRERA</dc:creator>
  <cp:lastModifiedBy>MARIA MONICA SUAREZ PERILLA</cp:lastModifiedBy>
  <cp:revision>33</cp:revision>
  <dcterms:created xsi:type="dcterms:W3CDTF">2018-02-16T21:57:07Z</dcterms:created>
  <dcterms:modified xsi:type="dcterms:W3CDTF">2018-02-26T19:02:08Z</dcterms:modified>
</cp:coreProperties>
</file>